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85" r:id="rId6"/>
    <p:sldId id="260" r:id="rId7"/>
    <p:sldId id="279" r:id="rId8"/>
    <p:sldId id="280" r:id="rId9"/>
    <p:sldId id="281" r:id="rId10"/>
    <p:sldId id="282" r:id="rId11"/>
    <p:sldId id="283" r:id="rId12"/>
    <p:sldId id="284" r:id="rId13"/>
    <p:sldId id="266" r:id="rId14"/>
    <p:sldId id="286" r:id="rId15"/>
    <p:sldId id="288" r:id="rId16"/>
    <p:sldId id="287" r:id="rId17"/>
    <p:sldId id="289" r:id="rId18"/>
    <p:sldId id="290" r:id="rId19"/>
    <p:sldId id="275" r:id="rId20"/>
    <p:sldId id="276" r:id="rId21"/>
  </p:sldIdLst>
  <p:sldSz cx="9144000" cy="5143500" type="screen16x9"/>
  <p:notesSz cx="6858000" cy="9144000"/>
  <p:embeddedFontLs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Raleway Light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7cd2c63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7cd2c63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040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7cd2c63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7cd2c63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838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7cd2c63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7cd2c63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663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880f87b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880f87b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880f87b1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880f87b1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881e1733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881e1733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92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7cd2c63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7cd2c63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7cd2c63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7cd2c63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603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7cd2c63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7cd2c63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61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7cd2c63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7cd2c63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07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1281" y="3059458"/>
            <a:ext cx="7047068" cy="13595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3200" dirty="0"/>
            </a:br>
            <a:br>
              <a:rPr lang="fr-FR" sz="3200" dirty="0"/>
            </a:br>
            <a:br>
              <a:rPr lang="fr-FR" sz="3200" dirty="0"/>
            </a:br>
            <a:br>
              <a:rPr lang="fr-FR" sz="3200" dirty="0"/>
            </a:br>
            <a:br>
              <a:rPr lang="fr-FR" sz="3200" dirty="0"/>
            </a:br>
            <a:br>
              <a:rPr lang="fr-FR" sz="3200" dirty="0"/>
            </a:br>
            <a:br>
              <a:rPr lang="fr-FR" sz="3200" dirty="0"/>
            </a:br>
            <a:r>
              <a:rPr lang="fr-FR" sz="3200" dirty="0"/>
              <a:t>Mise en œuvre d’un pilote de barre franche pour voiliers</a:t>
            </a: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RAOUI Hafsa / ROBINSON Lucky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2022 / 2023</a:t>
            </a:r>
            <a:br>
              <a:rPr lang="en" sz="14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BE Synthèse et Mise en oeuvre des systèmes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104400" y="4091250"/>
            <a:ext cx="1976700" cy="104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1935000" y="4419000"/>
            <a:ext cx="5088600" cy="3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Encadrant : M. Thierry PERISSE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96" y="4139376"/>
            <a:ext cx="782925" cy="7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4251" y="77213"/>
            <a:ext cx="921825" cy="9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1F818A9-8E1A-3C79-DAA5-C048CE4A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" y="77213"/>
            <a:ext cx="2350042" cy="79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circuit, Appareils électroniques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383314A5-E072-8EED-E807-9E05190DDB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2"/>
          <a:stretch/>
        </p:blipFill>
        <p:spPr>
          <a:xfrm>
            <a:off x="2454441" y="999038"/>
            <a:ext cx="4450138" cy="1867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22000" y="292676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3. Réalisation et test sur la carte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381250" y="4779100"/>
            <a:ext cx="27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922000" y="805526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Sous bloc fonctionnel : gestion donnée</a:t>
            </a:r>
            <a:endParaRPr sz="1200" dirty="0"/>
          </a:p>
        </p:txBody>
      </p:sp>
      <p:pic>
        <p:nvPicPr>
          <p:cNvPr id="9" name="Image 8" descr="Une image contenant diagramme, ligne, Tracé, Parallèle&#10;&#10;Description générée automatiquement">
            <a:extLst>
              <a:ext uri="{FF2B5EF4-FFF2-40B4-BE49-F238E27FC236}">
                <a16:creationId xmlns:a16="http://schemas.microsoft.com/office/drawing/2014/main" id="{EDBD0781-E333-28D6-AE44-D05FA820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4" y="1177096"/>
            <a:ext cx="8415230" cy="2442067"/>
          </a:xfrm>
          <a:prstGeom prst="rect">
            <a:avLst/>
          </a:prstGeom>
        </p:spPr>
      </p:pic>
      <p:sp>
        <p:nvSpPr>
          <p:cNvPr id="10" name="Google Shape;116;p18">
            <a:extLst>
              <a:ext uri="{FF2B5EF4-FFF2-40B4-BE49-F238E27FC236}">
                <a16:creationId xmlns:a16="http://schemas.microsoft.com/office/drawing/2014/main" id="{9ABB6989-6893-8F04-1729-5A6AABDBCEB3}"/>
              </a:ext>
            </a:extLst>
          </p:cNvPr>
          <p:cNvSpPr txBox="1">
            <a:spLocks/>
          </p:cNvSpPr>
          <p:nvPr/>
        </p:nvSpPr>
        <p:spPr>
          <a:xfrm>
            <a:off x="703141" y="4046978"/>
            <a:ext cx="6866100" cy="123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Raleway"/>
              <a:buChar char="●"/>
            </a:pPr>
            <a:r>
              <a:rPr lang="fr-FR" sz="1200" b="1" dirty="0">
                <a:latin typeface="Raleway"/>
                <a:ea typeface="Raleway"/>
                <a:cs typeface="Raleway"/>
                <a:sym typeface="Raleway"/>
              </a:rPr>
              <a:t>Deux modes de fonctionnement : continu ou mono coupe</a:t>
            </a:r>
          </a:p>
          <a:p>
            <a:pPr>
              <a:buFont typeface="Raleway"/>
              <a:buChar char="●"/>
            </a:pPr>
            <a:r>
              <a:rPr lang="fr-FR" sz="1200" b="1" dirty="0">
                <a:latin typeface="Raleway"/>
                <a:sym typeface="Raleway"/>
              </a:rPr>
              <a:t>En continu : mise à jour de la donnée de vitesse toutes les secondes</a:t>
            </a:r>
          </a:p>
          <a:p>
            <a:pPr>
              <a:buFont typeface="Raleway"/>
              <a:buChar char="●"/>
            </a:pPr>
            <a:r>
              <a:rPr lang="fr-FR" sz="1200" b="1" dirty="0">
                <a:latin typeface="Raleway"/>
                <a:sym typeface="Raleway"/>
              </a:rPr>
              <a:t>En mono-coupe : un signal </a:t>
            </a:r>
            <a:r>
              <a:rPr lang="fr-FR" sz="1200" b="1" dirty="0" err="1">
                <a:latin typeface="Raleway"/>
                <a:sym typeface="Raleway"/>
              </a:rPr>
              <a:t>start_stop</a:t>
            </a:r>
            <a:r>
              <a:rPr lang="fr-FR" sz="1200" b="1" dirty="0">
                <a:latin typeface="Raleway"/>
                <a:sym typeface="Raleway"/>
              </a:rPr>
              <a:t> qui commande l’affichage de donnée en sortie</a:t>
            </a:r>
          </a:p>
          <a:p>
            <a:pPr marL="139700" indent="0">
              <a:buNone/>
            </a:pPr>
            <a:r>
              <a:rPr lang="fr-FR" sz="1200" b="1" dirty="0">
                <a:latin typeface="Raleway"/>
                <a:sym typeface="Raleway"/>
              </a:rPr>
              <a:t>Si </a:t>
            </a:r>
            <a:r>
              <a:rPr lang="fr-FR" sz="1200" b="1" dirty="0" err="1">
                <a:latin typeface="Raleway"/>
                <a:sym typeface="Raleway"/>
              </a:rPr>
              <a:t>start_stop</a:t>
            </a:r>
            <a:r>
              <a:rPr lang="fr-FR" sz="1200" b="1" dirty="0">
                <a:latin typeface="Raleway"/>
                <a:sym typeface="Raleway"/>
              </a:rPr>
              <a:t> = 1  : acquisition de donnée, si </a:t>
            </a:r>
            <a:r>
              <a:rPr lang="fr-FR" sz="1200" b="1" dirty="0" err="1">
                <a:latin typeface="Raleway"/>
                <a:sym typeface="Raleway"/>
              </a:rPr>
              <a:t>start_stop</a:t>
            </a:r>
            <a:r>
              <a:rPr lang="fr-FR" sz="1200" b="1" dirty="0">
                <a:latin typeface="Raleway"/>
                <a:sym typeface="Raleway"/>
              </a:rPr>
              <a:t> = 0 : remis à 0 du signal </a:t>
            </a:r>
            <a:r>
              <a:rPr lang="fr-FR" sz="1200" b="1" dirty="0" err="1">
                <a:latin typeface="Raleway"/>
                <a:sym typeface="Raleway"/>
              </a:rPr>
              <a:t>Data_valid</a:t>
            </a:r>
            <a:endParaRPr lang="fr-FR" sz="1200" b="1" dirty="0">
              <a:latin typeface="Raleway"/>
              <a:sym typeface="Raleway"/>
            </a:endParaRPr>
          </a:p>
          <a:p>
            <a:pPr>
              <a:buFont typeface="Raleway"/>
              <a:buChar char="●"/>
            </a:pPr>
            <a:endParaRPr lang="fr-FR" sz="1200" dirty="0"/>
          </a:p>
        </p:txBody>
      </p:sp>
      <p:pic>
        <p:nvPicPr>
          <p:cNvPr id="14" name="Image 13" descr="Une image contenant texte, capture d’écran, ligne, nombre&#10;&#10;Description générée automatiquement">
            <a:extLst>
              <a:ext uri="{FF2B5EF4-FFF2-40B4-BE49-F238E27FC236}">
                <a16:creationId xmlns:a16="http://schemas.microsoft.com/office/drawing/2014/main" id="{63769B0E-95FA-6463-3966-C1D06E6829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12" t="11169" r="116" b="19931"/>
          <a:stretch/>
        </p:blipFill>
        <p:spPr>
          <a:xfrm>
            <a:off x="436114" y="3080489"/>
            <a:ext cx="5963104" cy="10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8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22000" y="145600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3. Réalisation et test sur la carte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381250" y="4779100"/>
            <a:ext cx="27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922000" y="594659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Configuration SOPC : Affichage message et bouton poussoir</a:t>
            </a:r>
            <a:endParaRPr sz="1200" dirty="0"/>
          </a:p>
        </p:txBody>
      </p:sp>
      <p:pic>
        <p:nvPicPr>
          <p:cNvPr id="9" name="Image 8" descr="Une image contenant texte, capture d’écran, logiciel, nombre&#10;&#10;Description générée automatiquement">
            <a:extLst>
              <a:ext uri="{FF2B5EF4-FFF2-40B4-BE49-F238E27FC236}">
                <a16:creationId xmlns:a16="http://schemas.microsoft.com/office/drawing/2014/main" id="{4A315CD6-DABF-FDD6-C65B-B590F4593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" y="1139983"/>
            <a:ext cx="4778864" cy="3050658"/>
          </a:xfrm>
          <a:prstGeom prst="rect">
            <a:avLst/>
          </a:prstGeom>
        </p:spPr>
      </p:pic>
      <p:pic>
        <p:nvPicPr>
          <p:cNvPr id="11" name="Image 10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163E309B-B6DC-ED42-D982-73CCF184C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808" y="1139983"/>
            <a:ext cx="4092350" cy="3553283"/>
          </a:xfrm>
          <a:prstGeom prst="rect">
            <a:avLst/>
          </a:prstGeom>
        </p:spPr>
      </p:pic>
      <p:sp>
        <p:nvSpPr>
          <p:cNvPr id="13" name="Google Shape;116;p18">
            <a:extLst>
              <a:ext uri="{FF2B5EF4-FFF2-40B4-BE49-F238E27FC236}">
                <a16:creationId xmlns:a16="http://schemas.microsoft.com/office/drawing/2014/main" id="{3607E452-D234-4875-F620-F4EF24F29867}"/>
              </a:ext>
            </a:extLst>
          </p:cNvPr>
          <p:cNvSpPr txBox="1">
            <a:spLocks/>
          </p:cNvSpPr>
          <p:nvPr/>
        </p:nvSpPr>
        <p:spPr>
          <a:xfrm>
            <a:off x="33642" y="4324493"/>
            <a:ext cx="4928808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Raleway"/>
              <a:buChar char="●"/>
            </a:pPr>
            <a:r>
              <a:rPr lang="fr-FR" sz="800" b="1" dirty="0">
                <a:latin typeface="Raleway"/>
                <a:ea typeface="Raleway"/>
                <a:cs typeface="Raleway"/>
                <a:sym typeface="Raleway"/>
              </a:rPr>
              <a:t>Travailler sur le </a:t>
            </a:r>
            <a:r>
              <a:rPr lang="fr-FR" sz="800" b="1" dirty="0" err="1">
                <a:latin typeface="Raleway"/>
                <a:ea typeface="Raleway"/>
                <a:cs typeface="Raleway"/>
                <a:sym typeface="Raleway"/>
              </a:rPr>
              <a:t>plateform</a:t>
            </a:r>
            <a:r>
              <a:rPr lang="fr-FR" sz="800" b="1" dirty="0">
                <a:latin typeface="Raleway"/>
                <a:ea typeface="Raleway"/>
                <a:cs typeface="Raleway"/>
                <a:sym typeface="Raleway"/>
              </a:rPr>
              <a:t> Designer pour ajouter les drivers utiles pour l’application</a:t>
            </a:r>
          </a:p>
          <a:p>
            <a:pPr>
              <a:buFont typeface="Raleway"/>
              <a:buChar char="●"/>
            </a:pPr>
            <a:r>
              <a:rPr lang="fr-FR" sz="800" b="1" dirty="0">
                <a:latin typeface="Raleway"/>
                <a:sym typeface="Raleway"/>
              </a:rPr>
              <a:t>NIOS II Eclipse IDE : code sur un fichier </a:t>
            </a:r>
            <a:r>
              <a:rPr lang="fr-FR" sz="800" b="1" dirty="0" err="1">
                <a:latin typeface="Raleway"/>
                <a:sym typeface="Raleway"/>
              </a:rPr>
              <a:t>hello_world.c</a:t>
            </a:r>
            <a:r>
              <a:rPr lang="fr-FR" sz="800" b="1" dirty="0">
                <a:latin typeface="Raleway"/>
                <a:sym typeface="Raleway"/>
              </a:rPr>
              <a:t> et appel des adresses pour les boutons, </a:t>
            </a:r>
            <a:r>
              <a:rPr lang="fr-FR" sz="800" b="1" dirty="0" err="1">
                <a:latin typeface="Raleway"/>
                <a:sym typeface="Raleway"/>
              </a:rPr>
              <a:t>leds</a:t>
            </a:r>
            <a:r>
              <a:rPr lang="fr-FR" sz="800" b="1" dirty="0">
                <a:latin typeface="Raleway"/>
                <a:sym typeface="Raleway"/>
              </a:rPr>
              <a:t>  en générant du BSP (</a:t>
            </a:r>
            <a:r>
              <a:rPr lang="fr-FR" sz="800" b="1" dirty="0" err="1">
                <a:latin typeface="Raleway"/>
                <a:sym typeface="Raleway"/>
              </a:rPr>
              <a:t>Board</a:t>
            </a:r>
            <a:r>
              <a:rPr lang="fr-FR" sz="800" b="1" dirty="0">
                <a:latin typeface="Raleway"/>
                <a:sym typeface="Raleway"/>
              </a:rPr>
              <a:t> Support Package) </a:t>
            </a:r>
          </a:p>
          <a:p>
            <a:pPr>
              <a:buFont typeface="Raleway"/>
              <a:buChar char="●"/>
            </a:pPr>
            <a:r>
              <a:rPr lang="fr-FR" sz="800" b="1" dirty="0">
                <a:latin typeface="Raleway"/>
                <a:sym typeface="Raleway"/>
              </a:rPr>
              <a:t>Affichage des commandes sur le terminal du NIOS II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81102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22000" y="292676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3. Réalisation et test sur la carte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381250" y="4779100"/>
            <a:ext cx="27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922000" y="805526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Configuration SOPC : intégration avalon PWM et avalon Anémomètre</a:t>
            </a:r>
            <a:endParaRPr sz="1200" dirty="0"/>
          </a:p>
        </p:txBody>
      </p:sp>
      <p:pic>
        <p:nvPicPr>
          <p:cNvPr id="8" name="Image 7" descr="Une image contenant texte, capture d’écran, nombre, Parallèle&#10;&#10;Description générée automatiquement">
            <a:extLst>
              <a:ext uri="{FF2B5EF4-FFF2-40B4-BE49-F238E27FC236}">
                <a16:creationId xmlns:a16="http://schemas.microsoft.com/office/drawing/2014/main" id="{8F969313-7ABF-7C56-2780-BB538C70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1" y="1150077"/>
            <a:ext cx="4217490" cy="2766278"/>
          </a:xfrm>
          <a:prstGeom prst="rect">
            <a:avLst/>
          </a:prstGeom>
        </p:spPr>
      </p:pic>
      <p:pic>
        <p:nvPicPr>
          <p:cNvPr id="10" name="Image 9" descr="Une image contenant texte, capture d’écran, menu, nombre&#10;&#10;Description générée automatiquement">
            <a:extLst>
              <a:ext uri="{FF2B5EF4-FFF2-40B4-BE49-F238E27FC236}">
                <a16:creationId xmlns:a16="http://schemas.microsoft.com/office/drawing/2014/main" id="{BE181EFD-1CAB-9175-FD79-9DD5110E7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886" y="1426463"/>
            <a:ext cx="4619272" cy="21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6381250" y="4779100"/>
            <a:ext cx="27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AF16DF57-3623-72FF-5843-844C43BFC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2000" y="805526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Raleway"/>
              <a:buChar char="●"/>
            </a:pPr>
            <a:r>
              <a:rPr lang="fr-FR" b="1" dirty="0">
                <a:latin typeface="Raleway"/>
                <a:sym typeface="Raleway"/>
              </a:rPr>
              <a:t>Présentation de la fonction vérin</a:t>
            </a:r>
            <a:endParaRPr lang="fr-FR" b="1" dirty="0">
              <a:latin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endParaRPr lang="fr-FR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979C5C-B5A4-7611-5E80-ED03C8E0743C}"/>
              </a:ext>
            </a:extLst>
          </p:cNvPr>
          <p:cNvSpPr txBox="1"/>
          <p:nvPr/>
        </p:nvSpPr>
        <p:spPr>
          <a:xfrm>
            <a:off x="5006837" y="2571750"/>
            <a:ext cx="42549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Times New Roman"/>
                <a:ea typeface="Arial"/>
                <a:cs typeface="Arial"/>
              </a:rPr>
              <a:t>La gestion de vérin ​</a:t>
            </a:r>
            <a:r>
              <a:rPr lang="fr-FR" dirty="0">
                <a:latin typeface="Times New Roman"/>
                <a:cs typeface="Times New Roman"/>
              </a:rPr>
              <a:t>c</a:t>
            </a:r>
            <a:r>
              <a:rPr lang="fr-FR" dirty="0">
                <a:latin typeface="Times New Roman"/>
                <a:ea typeface="Arial"/>
                <a:cs typeface="Arial"/>
              </a:rPr>
              <a:t>onstitué essentiellement de :</a:t>
            </a:r>
            <a:r>
              <a:rPr lang="en-US" dirty="0">
                <a:latin typeface="Times New Roman"/>
                <a:ea typeface="Arial"/>
                <a:cs typeface="Arial"/>
              </a:rPr>
              <a:t>​</a:t>
            </a:r>
          </a:p>
          <a:p>
            <a:pPr marL="742950" lvl="1" indent="-285750">
              <a:buFont typeface="Wingdings"/>
              <a:buChar char="§"/>
            </a:pPr>
            <a:r>
              <a:rPr lang="fr-FR" dirty="0">
                <a:latin typeface="Times New Roman"/>
                <a:ea typeface="+mn-lt"/>
                <a:cs typeface="+mn-lt"/>
              </a:rPr>
              <a:t>La fonction </a:t>
            </a:r>
            <a:r>
              <a:rPr lang="fr-FR" dirty="0" err="1">
                <a:latin typeface="Times New Roman"/>
                <a:ea typeface="+mn-lt"/>
                <a:cs typeface="+mn-lt"/>
              </a:rPr>
              <a:t>Gestion_PWM</a:t>
            </a:r>
            <a:r>
              <a:rPr lang="fr-FR" dirty="0">
                <a:latin typeface="Times New Roman"/>
                <a:ea typeface="+mn-lt"/>
                <a:cs typeface="+mn-lt"/>
              </a:rPr>
              <a:t>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742950" lvl="1" indent="-285750">
              <a:buFont typeface="Wingdings"/>
              <a:buChar char="§"/>
            </a:pPr>
            <a:r>
              <a:rPr lang="fr-FR" dirty="0">
                <a:latin typeface="Times New Roman"/>
                <a:ea typeface="+mn-lt"/>
                <a:cs typeface="+mn-lt"/>
              </a:rPr>
              <a:t>La fonction </a:t>
            </a:r>
            <a:r>
              <a:rPr lang="fr-FR" dirty="0" err="1">
                <a:latin typeface="Times New Roman"/>
                <a:ea typeface="+mn-lt"/>
                <a:cs typeface="+mn-lt"/>
              </a:rPr>
              <a:t>Gestion_butee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742950" lvl="1" indent="-285750">
              <a:buFont typeface="Wingdings"/>
              <a:buChar char="§"/>
            </a:pPr>
            <a:r>
              <a:rPr lang="fr-FR" dirty="0">
                <a:latin typeface="Times New Roman"/>
                <a:ea typeface="+mn-lt"/>
                <a:cs typeface="+mn-lt"/>
              </a:rPr>
              <a:t>La fonction Gestion_MCP3201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742950" lvl="1" indent="-285750">
              <a:buFont typeface="Wingdings"/>
              <a:buChar char="§"/>
            </a:pPr>
            <a:r>
              <a:rPr lang="fr-FR" dirty="0">
                <a:latin typeface="Times New Roman"/>
                <a:ea typeface="+mn-lt"/>
                <a:cs typeface="+mn-lt"/>
              </a:rPr>
              <a:t>La fonction d’interfaçage du bus Avalon</a:t>
            </a:r>
            <a:endParaRPr lang="en-US" dirty="0">
              <a:latin typeface="Times New Roman"/>
              <a:ea typeface="+mn-lt"/>
              <a:cs typeface="+mn-lt"/>
            </a:endParaRPr>
          </a:p>
        </p:txBody>
      </p:sp>
      <p:pic>
        <p:nvPicPr>
          <p:cNvPr id="10" name="Image 9" descr="Une image contenant texte, diagramme, Parallèle, capture d’écran&#10;&#10;Description générée automatiquement">
            <a:extLst>
              <a:ext uri="{FF2B5EF4-FFF2-40B4-BE49-F238E27FC236}">
                <a16:creationId xmlns:a16="http://schemas.microsoft.com/office/drawing/2014/main" id="{C21EA1E8-3F85-2265-7020-955F6B949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02" y="1150076"/>
            <a:ext cx="4840035" cy="383286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A3F394C-B5C1-FD53-783F-6035E9FDAFEE}"/>
              </a:ext>
            </a:extLst>
          </p:cNvPr>
          <p:cNvSpPr txBox="1"/>
          <p:nvPr/>
        </p:nvSpPr>
        <p:spPr>
          <a:xfrm>
            <a:off x="1024157" y="228160"/>
            <a:ext cx="6661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 Analyse fonctionnelle et implémentation 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C79A80-A31E-CF52-DAC8-F05B8878F2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541D48-E1B4-8DBF-9F9A-6BEACCF3F21E}"/>
              </a:ext>
            </a:extLst>
          </p:cNvPr>
          <p:cNvSpPr txBox="1"/>
          <p:nvPr/>
        </p:nvSpPr>
        <p:spPr>
          <a:xfrm>
            <a:off x="985157" y="335968"/>
            <a:ext cx="4582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 3.Réalisation et test sur la carte </a:t>
            </a:r>
            <a:endParaRPr lang="fr-FR" sz="2400" dirty="0">
              <a:solidFill>
                <a:schemeClr val="dk1"/>
              </a:solidFill>
            </a:endParaRPr>
          </a:p>
        </p:txBody>
      </p:sp>
      <p:sp>
        <p:nvSpPr>
          <p:cNvPr id="7" name="Google Shape;116;p18">
            <a:extLst>
              <a:ext uri="{FF2B5EF4-FFF2-40B4-BE49-F238E27FC236}">
                <a16:creationId xmlns:a16="http://schemas.microsoft.com/office/drawing/2014/main" id="{EE7A847B-E7DE-28F4-7B61-35B80F9C4E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2000" y="805526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Sous bloc fonctionnel : Gestion de butés</a:t>
            </a:r>
            <a:endParaRPr lang="fr-FR" sz="12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lang="fr-FR" sz="1200" dirty="0"/>
          </a:p>
        </p:txBody>
      </p:sp>
      <p:pic>
        <p:nvPicPr>
          <p:cNvPr id="9" name="Image 8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A811DB83-08DF-8EBF-2A24-61BBB6D48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1" y="1569720"/>
            <a:ext cx="3692159" cy="3090282"/>
          </a:xfrm>
          <a:prstGeom prst="rect">
            <a:avLst/>
          </a:prstGeom>
        </p:spPr>
      </p:pic>
      <p:pic>
        <p:nvPicPr>
          <p:cNvPr id="13" name="Image 12" descr="Une image contenant texte, capture d’écran, nombre, logiciel&#10;&#10;Description générée automatiquement">
            <a:extLst>
              <a:ext uri="{FF2B5EF4-FFF2-40B4-BE49-F238E27FC236}">
                <a16:creationId xmlns:a16="http://schemas.microsoft.com/office/drawing/2014/main" id="{835F8C6D-D299-EE13-5729-AF076B2A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40" y="1394614"/>
            <a:ext cx="4949459" cy="326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75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DC6E2A-1A66-2400-4B94-EC335BB753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8074A6-B809-D111-B68E-BCD6DEFF997A}"/>
              </a:ext>
            </a:extLst>
          </p:cNvPr>
          <p:cNvSpPr txBox="1"/>
          <p:nvPr/>
        </p:nvSpPr>
        <p:spPr>
          <a:xfrm>
            <a:off x="985157" y="335968"/>
            <a:ext cx="4582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 3.Réalisation et test sur la carte </a:t>
            </a:r>
            <a:endParaRPr lang="fr-FR" sz="2400" dirty="0">
              <a:solidFill>
                <a:schemeClr val="dk1"/>
              </a:solidFill>
            </a:endParaRPr>
          </a:p>
        </p:txBody>
      </p:sp>
      <p:sp>
        <p:nvSpPr>
          <p:cNvPr id="7" name="Google Shape;116;p18">
            <a:extLst>
              <a:ext uri="{FF2B5EF4-FFF2-40B4-BE49-F238E27FC236}">
                <a16:creationId xmlns:a16="http://schemas.microsoft.com/office/drawing/2014/main" id="{6590C6BC-0933-3E37-DF2C-4E96AF6EE0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2000" y="805526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Sous bloc fonctionnel : Gestion de butés</a:t>
            </a:r>
            <a:endParaRPr lang="fr-FR" sz="12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lang="fr-FR" sz="1200" dirty="0"/>
          </a:p>
        </p:txBody>
      </p:sp>
      <p:pic>
        <p:nvPicPr>
          <p:cNvPr id="9" name="Image 8" descr="Une image contenant Appareils électroniques, Appareil électronique, multimédia, ordinateur&#10;&#10;Description générée automatiquement">
            <a:extLst>
              <a:ext uri="{FF2B5EF4-FFF2-40B4-BE49-F238E27FC236}">
                <a16:creationId xmlns:a16="http://schemas.microsoft.com/office/drawing/2014/main" id="{6ED8DAEB-0E6A-EBD2-650F-EB60B030F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95" y="1386701"/>
            <a:ext cx="7041490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7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E01125-1CE8-F6D4-AB1E-48AE6E980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D973B93-ED2C-3FF0-614A-DC2B3D5E05FA}"/>
              </a:ext>
            </a:extLst>
          </p:cNvPr>
          <p:cNvSpPr txBox="1"/>
          <p:nvPr/>
        </p:nvSpPr>
        <p:spPr>
          <a:xfrm>
            <a:off x="985157" y="335968"/>
            <a:ext cx="4582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 3.Réalisation et test sur la carte </a:t>
            </a:r>
            <a:endParaRPr lang="fr-FR" sz="2400" dirty="0">
              <a:solidFill>
                <a:schemeClr val="dk1"/>
              </a:solidFill>
            </a:endParaRPr>
          </a:p>
        </p:txBody>
      </p:sp>
      <p:sp>
        <p:nvSpPr>
          <p:cNvPr id="7" name="Google Shape;116;p18">
            <a:extLst>
              <a:ext uri="{FF2B5EF4-FFF2-40B4-BE49-F238E27FC236}">
                <a16:creationId xmlns:a16="http://schemas.microsoft.com/office/drawing/2014/main" id="{11556E13-2267-E926-A37E-A2C9A8D9B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2000" y="805526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Sous bloc fonctionnel : Gestion du convertisseur </a:t>
            </a:r>
            <a:r>
              <a:rPr lang="fr-FR" sz="1600" b="0" i="0" dirty="0">
                <a:effectLst/>
                <a:latin typeface="Arial" panose="020B0604020202020204" pitchFamily="34" charset="0"/>
              </a:rPr>
              <a:t>AN MCP 3201</a:t>
            </a:r>
            <a:endParaRPr lang="fr-FR" sz="12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lang="fr-FR" sz="1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D63709E-AF61-644E-4E08-1900308CE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831"/>
            <a:ext cx="6633597" cy="257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BD0A64-BA0A-0FFA-BDF7-3A09B7EC0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04DD40-FB66-7DD7-B0A9-38495F659E0D}"/>
              </a:ext>
            </a:extLst>
          </p:cNvPr>
          <p:cNvSpPr txBox="1"/>
          <p:nvPr/>
        </p:nvSpPr>
        <p:spPr>
          <a:xfrm>
            <a:off x="985157" y="335968"/>
            <a:ext cx="4582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 3.Réalisation et test sur la carte </a:t>
            </a:r>
            <a:endParaRPr lang="fr-FR" sz="2400" dirty="0">
              <a:solidFill>
                <a:schemeClr val="dk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BD9BEC8-E745-D2AF-996B-68218A5F9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3" y="1243563"/>
            <a:ext cx="8176980" cy="287779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CD0A424-E0F4-9D56-C9E7-B9BAD679170E}"/>
              </a:ext>
            </a:extLst>
          </p:cNvPr>
          <p:cNvSpPr txBox="1"/>
          <p:nvPr/>
        </p:nvSpPr>
        <p:spPr>
          <a:xfrm>
            <a:off x="726077" y="412135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-Registre à décalage</a:t>
            </a:r>
          </a:p>
          <a:p>
            <a:r>
              <a:rPr lang="fr-FR" dirty="0"/>
              <a:t>-Génération du 1MHz</a:t>
            </a:r>
          </a:p>
          <a:p>
            <a:r>
              <a:rPr lang="fr-FR" dirty="0"/>
              <a:t>-</a:t>
            </a:r>
            <a:r>
              <a:rPr lang="fr-FR" b="0" i="0" dirty="0">
                <a:effectLst/>
                <a:latin typeface="Arial" panose="020B0604020202020204" pitchFamily="34" charset="0"/>
              </a:rPr>
              <a:t>Génération périodique</a:t>
            </a:r>
            <a:endParaRPr lang="fr-FR" dirty="0"/>
          </a:p>
        </p:txBody>
      </p:sp>
      <p:sp>
        <p:nvSpPr>
          <p:cNvPr id="11" name="Google Shape;116;p18">
            <a:extLst>
              <a:ext uri="{FF2B5EF4-FFF2-40B4-BE49-F238E27FC236}">
                <a16:creationId xmlns:a16="http://schemas.microsoft.com/office/drawing/2014/main" id="{6F221A2D-4253-7C39-BA8D-1904A0320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0060" y="774228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Sous bloc fonctionnel : Gestion du convertisseur </a:t>
            </a:r>
            <a:r>
              <a:rPr lang="fr-FR" sz="1600" b="0" i="0" dirty="0">
                <a:effectLst/>
                <a:latin typeface="Arial" panose="020B0604020202020204" pitchFamily="34" charset="0"/>
              </a:rPr>
              <a:t>AN MCP 3201</a:t>
            </a:r>
            <a:endParaRPr lang="fr-FR" sz="12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37160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7D91BD-AC16-BFD5-39C6-38B5FD8F1A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F1E3B88D-E93D-12D4-5843-83ED2059AD8E}"/>
              </a:ext>
            </a:extLst>
          </p:cNvPr>
          <p:cNvSpPr txBox="1">
            <a:spLocks/>
          </p:cNvSpPr>
          <p:nvPr/>
        </p:nvSpPr>
        <p:spPr>
          <a:xfrm>
            <a:off x="922000" y="805526"/>
            <a:ext cx="68661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Raleway"/>
              <a:buChar char="●"/>
            </a:pPr>
            <a:r>
              <a:rPr lang="fr-FR" b="1">
                <a:latin typeface="Raleway"/>
                <a:ea typeface="Raleway"/>
                <a:cs typeface="Raleway"/>
                <a:sym typeface="Raleway"/>
              </a:rPr>
              <a:t>Sous bloc fonctionnel : Gestion du convertisseur </a:t>
            </a:r>
            <a:r>
              <a:rPr lang="fr-FR" sz="1600">
                <a:latin typeface="Arial" panose="020B0604020202020204" pitchFamily="34" charset="0"/>
              </a:rPr>
              <a:t>AN MCP 3201</a:t>
            </a:r>
            <a:endParaRPr lang="fr-FR" sz="1200"/>
          </a:p>
          <a:p>
            <a:pPr marL="139700" indent="0">
              <a:buFont typeface="Arial"/>
              <a:buNone/>
            </a:pPr>
            <a:endParaRPr lang="fr-FR" sz="1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FA4F73-7150-8C17-9425-C6B207BCFDC3}"/>
              </a:ext>
            </a:extLst>
          </p:cNvPr>
          <p:cNvSpPr txBox="1"/>
          <p:nvPr/>
        </p:nvSpPr>
        <p:spPr>
          <a:xfrm>
            <a:off x="1099457" y="282628"/>
            <a:ext cx="4582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 3.Réalisation et test sur la carte </a:t>
            </a:r>
            <a:endParaRPr lang="fr-FR" sz="2400" dirty="0">
              <a:solidFill>
                <a:schemeClr val="dk1"/>
              </a:solidFill>
            </a:endParaRPr>
          </a:p>
        </p:txBody>
      </p:sp>
      <p:pic>
        <p:nvPicPr>
          <p:cNvPr id="9" name="Image 8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40C3E628-7E50-513D-C4E9-61C6D240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8" y="1385498"/>
            <a:ext cx="8884920" cy="1668529"/>
          </a:xfrm>
          <a:prstGeom prst="rect">
            <a:avLst/>
          </a:prstGeom>
        </p:spPr>
      </p:pic>
      <p:pic>
        <p:nvPicPr>
          <p:cNvPr id="11" name="Image 10" descr="Une image contenant texte, ligne, capture d’écran, nombre&#10;&#10;Description générée automatiquement">
            <a:extLst>
              <a:ext uri="{FF2B5EF4-FFF2-40B4-BE49-F238E27FC236}">
                <a16:creationId xmlns:a16="http://schemas.microsoft.com/office/drawing/2014/main" id="{95013389-371F-6245-0F2E-7F893A27A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9" y="3216878"/>
            <a:ext cx="8596262" cy="164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6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922000" y="18061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4. Conclusion</a:t>
            </a:r>
            <a:endParaRPr sz="4400"/>
          </a:p>
        </p:txBody>
      </p:sp>
      <p:sp>
        <p:nvSpPr>
          <p:cNvPr id="231" name="Google Shape;2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body" idx="4294967295"/>
          </p:nvPr>
        </p:nvSpPr>
        <p:spPr>
          <a:xfrm>
            <a:off x="922000" y="1734975"/>
            <a:ext cx="7471500" cy="215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Font typeface="Raleway"/>
              <a:buAutoNum type="arabicPeriod"/>
            </a:pPr>
            <a:r>
              <a:rPr lang="en" sz="2700" dirty="0">
                <a:latin typeface="Raleway"/>
                <a:ea typeface="Raleway"/>
                <a:cs typeface="Raleway"/>
                <a:sym typeface="Raleway"/>
              </a:rPr>
              <a:t>Introduction et présentation des outils </a:t>
            </a:r>
            <a:endParaRPr sz="27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Raleway"/>
              <a:buAutoNum type="arabicPeriod"/>
            </a:pPr>
            <a:r>
              <a:rPr lang="en" sz="2700" dirty="0">
                <a:latin typeface="Raleway"/>
                <a:ea typeface="Raleway"/>
                <a:cs typeface="Raleway"/>
                <a:sym typeface="Raleway"/>
              </a:rPr>
              <a:t>Analyse fonctionnelle et implémentation </a:t>
            </a:r>
            <a:endParaRPr lang="fr-FR" sz="27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Raleway"/>
              <a:buAutoNum type="arabicPeriod"/>
            </a:pPr>
            <a:r>
              <a:rPr lang="fr-FR" sz="2700" dirty="0">
                <a:latin typeface="Raleway"/>
                <a:ea typeface="Raleway"/>
                <a:cs typeface="Raleway"/>
                <a:sym typeface="Raleway"/>
              </a:rPr>
              <a:t>Réalisation et test sur la carte</a:t>
            </a:r>
          </a:p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Raleway"/>
              <a:buAutoNum type="arabicPeriod"/>
            </a:pPr>
            <a:r>
              <a:rPr lang="en" sz="2700" dirty="0"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Raleway"/>
              <a:buAutoNum type="arabicPeriod"/>
            </a:pPr>
            <a:endParaRPr lang="en" sz="2700" dirty="0"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Raleway"/>
              <a:buAutoNum type="arabicPeriod"/>
            </a:pPr>
            <a:endParaRPr sz="27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4294967295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Sommaire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15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1" name="Google Shape;71;p15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highlight>
                  <a:schemeClr val="dk2"/>
                </a:highlight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highlight>
                  <a:schemeClr val="dk2"/>
                </a:highlight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highlight>
                  <a:schemeClr val="dk2"/>
                </a:highlight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909825" y="2089650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pour votre attention !</a:t>
            </a: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025" y="402000"/>
            <a:ext cx="1010300" cy="10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922000" y="13523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Introduction et présentation des outils </a:t>
            </a:r>
            <a:endParaRPr sz="2300"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6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81" name="Google Shape;81;p1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922000" y="625812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●"/>
            </a:pPr>
            <a:r>
              <a:rPr lang="en" dirty="0"/>
              <a:t>Pilote de barre franche pour voilier </a:t>
            </a:r>
            <a:endParaRPr dirty="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781" y="3396749"/>
            <a:ext cx="2613989" cy="157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texte, Ingénierie électronique, circuit, Composant électronique">
            <a:extLst>
              <a:ext uri="{FF2B5EF4-FFF2-40B4-BE49-F238E27FC236}">
                <a16:creationId xmlns:a16="http://schemas.microsoft.com/office/drawing/2014/main" id="{C5A2EE00-C3FE-D6EF-75CF-2F34A6AC9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439" y="1893250"/>
            <a:ext cx="2775068" cy="1419111"/>
          </a:xfrm>
          <a:prstGeom prst="rect">
            <a:avLst/>
          </a:prstGeom>
        </p:spPr>
      </p:pic>
      <p:pic>
        <p:nvPicPr>
          <p:cNvPr id="5" name="Image 4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F69F3ECC-00ED-4A84-C9F0-E14D454EE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362" y="1700192"/>
            <a:ext cx="2127446" cy="1259991"/>
          </a:xfrm>
          <a:prstGeom prst="rect">
            <a:avLst/>
          </a:prstGeom>
        </p:spPr>
      </p:pic>
      <p:pic>
        <p:nvPicPr>
          <p:cNvPr id="7" name="Image 6" descr="Une image contenant ordinateur, Appareils électroniques, intérieur, Matériel d’ordinateur&#10;&#10;Description générée automatiquement">
            <a:extLst>
              <a:ext uri="{FF2B5EF4-FFF2-40B4-BE49-F238E27FC236}">
                <a16:creationId xmlns:a16="http://schemas.microsoft.com/office/drawing/2014/main" id="{D491B621-14CE-47AE-2A8C-73FDA37C6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362" y="2828486"/>
            <a:ext cx="1666710" cy="2222280"/>
          </a:xfrm>
          <a:prstGeom prst="rect">
            <a:avLst/>
          </a:prstGeom>
        </p:spPr>
      </p:pic>
      <p:pic>
        <p:nvPicPr>
          <p:cNvPr id="11" name="Image 10" descr="Une image contenant texte, capture d’écran, affichage, Police&#10;&#10;Description générée automatiquement">
            <a:extLst>
              <a:ext uri="{FF2B5EF4-FFF2-40B4-BE49-F238E27FC236}">
                <a16:creationId xmlns:a16="http://schemas.microsoft.com/office/drawing/2014/main" id="{DD642E74-8197-74DF-ECFD-D20B552F9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31" y="1978695"/>
            <a:ext cx="1428938" cy="919613"/>
          </a:xfrm>
          <a:prstGeom prst="rect">
            <a:avLst/>
          </a:prstGeom>
        </p:spPr>
      </p:pic>
      <p:pic>
        <p:nvPicPr>
          <p:cNvPr id="9" name="Image 8" descr="Une image contenant diagramme, ligne, texte, Tracé&#10;&#10;Description générée automatiquement">
            <a:extLst>
              <a:ext uri="{FF2B5EF4-FFF2-40B4-BE49-F238E27FC236}">
                <a16:creationId xmlns:a16="http://schemas.microsoft.com/office/drawing/2014/main" id="{CACFA0BE-3FA9-15A5-B810-DEFD511C6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266" y="2206935"/>
            <a:ext cx="2172284" cy="745807"/>
          </a:xfrm>
          <a:prstGeom prst="rect">
            <a:avLst/>
          </a:prstGeom>
        </p:spPr>
      </p:pic>
      <p:pic>
        <p:nvPicPr>
          <p:cNvPr id="13" name="Image 12" descr="Une image contenant texte, capture d’écran, Police, Marque&#10;&#10;Description générée automatiquement">
            <a:extLst>
              <a:ext uri="{FF2B5EF4-FFF2-40B4-BE49-F238E27FC236}">
                <a16:creationId xmlns:a16="http://schemas.microsoft.com/office/drawing/2014/main" id="{4A2BE244-0B55-9EE9-9473-D03E45DF70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4808" y="1860923"/>
            <a:ext cx="709093" cy="532921"/>
          </a:xfrm>
          <a:prstGeom prst="rect">
            <a:avLst/>
          </a:prstGeom>
        </p:spPr>
      </p:pic>
      <p:pic>
        <p:nvPicPr>
          <p:cNvPr id="17" name="Image 16" descr="Une image contenant capture d’écran, texte, Police, Graphique&#10;&#10;Description générée automatiquement">
            <a:extLst>
              <a:ext uri="{FF2B5EF4-FFF2-40B4-BE49-F238E27FC236}">
                <a16:creationId xmlns:a16="http://schemas.microsoft.com/office/drawing/2014/main" id="{8BE7FB39-F904-84AF-CD59-E3808FCF42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4634" y="3035247"/>
            <a:ext cx="722742" cy="487205"/>
          </a:xfrm>
          <a:prstGeom prst="rect">
            <a:avLst/>
          </a:prstGeom>
        </p:spPr>
      </p:pic>
      <p:pic>
        <p:nvPicPr>
          <p:cNvPr id="24" name="Image 23" descr="Une image contenant texte, Appareils électroniques, capture d’écran, Police&#10;&#10;Description générée automatiquement">
            <a:extLst>
              <a:ext uri="{FF2B5EF4-FFF2-40B4-BE49-F238E27FC236}">
                <a16:creationId xmlns:a16="http://schemas.microsoft.com/office/drawing/2014/main" id="{1B147737-AD20-539D-85F1-D4F5AFA382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546" y="3417486"/>
            <a:ext cx="1702521" cy="1139420"/>
          </a:xfrm>
          <a:prstGeom prst="rect">
            <a:avLst/>
          </a:prstGeom>
        </p:spPr>
      </p:pic>
      <p:pic>
        <p:nvPicPr>
          <p:cNvPr id="15" name="Image 14" descr="Une image contenant texte, logiciel, Icône d’ordinateur, Système d’exploitation&#10;&#10;Description générée automatiquement">
            <a:extLst>
              <a:ext uri="{FF2B5EF4-FFF2-40B4-BE49-F238E27FC236}">
                <a16:creationId xmlns:a16="http://schemas.microsoft.com/office/drawing/2014/main" id="{35DE2F7C-D44E-5FF3-964F-779D8190DC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054" y="3948026"/>
            <a:ext cx="2564708" cy="1060240"/>
          </a:xfrm>
          <a:prstGeom prst="rect">
            <a:avLst/>
          </a:prstGeom>
        </p:spPr>
      </p:pic>
      <p:pic>
        <p:nvPicPr>
          <p:cNvPr id="26" name="Image 25" descr="Une image contenant texte, capture d’écran, Police, Rectangle&#10;&#10;Description générée automatiquement">
            <a:extLst>
              <a:ext uri="{FF2B5EF4-FFF2-40B4-BE49-F238E27FC236}">
                <a16:creationId xmlns:a16="http://schemas.microsoft.com/office/drawing/2014/main" id="{08D84303-C5C3-3882-1988-E7AAE56320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1575" y="3548091"/>
            <a:ext cx="628861" cy="409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922000" y="132499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2. Analyse fonctionnelle et implémentation </a:t>
            </a:r>
            <a:endParaRPr sz="2400"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922000" y="640009"/>
            <a:ext cx="64278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 b="1" dirty="0">
                <a:latin typeface="Raleway"/>
                <a:sym typeface="Raleway"/>
              </a:rPr>
              <a:t>Présentation du système de pilote de barre franche pour voiliers</a:t>
            </a:r>
            <a:endParaRPr sz="1200" dirty="0"/>
          </a:p>
        </p:txBody>
      </p:sp>
      <p:sp>
        <p:nvSpPr>
          <p:cNvPr id="99" name="Google Shape;99;p17"/>
          <p:cNvSpPr txBox="1"/>
          <p:nvPr/>
        </p:nvSpPr>
        <p:spPr>
          <a:xfrm>
            <a:off x="6381250" y="4779100"/>
            <a:ext cx="27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102" name="Google Shape;102;p17"/>
          <p:cNvGrpSpPr/>
          <p:nvPr/>
        </p:nvGrpSpPr>
        <p:grpSpPr>
          <a:xfrm>
            <a:off x="8158154" y="225990"/>
            <a:ext cx="653270" cy="990428"/>
            <a:chOff x="6730350" y="2315900"/>
            <a:chExt cx="257700" cy="420100"/>
          </a:xfrm>
        </p:grpSpPr>
        <p:sp>
          <p:nvSpPr>
            <p:cNvPr id="103" name="Google Shape;103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C20C568D-AD17-168C-5E7B-3E8791DAF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13" y="1439489"/>
            <a:ext cx="2632758" cy="2739832"/>
          </a:xfrm>
          <a:prstGeom prst="rect">
            <a:avLst/>
          </a:prstGeom>
        </p:spPr>
      </p:pic>
      <p:sp>
        <p:nvSpPr>
          <p:cNvPr id="4" name="Google Shape;97;p17">
            <a:extLst>
              <a:ext uri="{FF2B5EF4-FFF2-40B4-BE49-F238E27FC236}">
                <a16:creationId xmlns:a16="http://schemas.microsoft.com/office/drawing/2014/main" id="{26550F8A-9B12-0611-91D8-97FA0892CB3E}"/>
              </a:ext>
            </a:extLst>
          </p:cNvPr>
          <p:cNvSpPr txBox="1">
            <a:spLocks/>
          </p:cNvSpPr>
          <p:nvPr/>
        </p:nvSpPr>
        <p:spPr>
          <a:xfrm>
            <a:off x="922000" y="992109"/>
            <a:ext cx="4552851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Raleway"/>
              <a:buChar char="●"/>
            </a:pPr>
            <a:r>
              <a:rPr lang="fr-FR" b="1" dirty="0">
                <a:latin typeface="Raleway"/>
                <a:sym typeface="Raleway"/>
              </a:rPr>
              <a:t>Présentation de la fonction anémomètre</a:t>
            </a:r>
            <a:endParaRPr lang="fr-FR" sz="1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DCD95D38-7533-484F-F469-24BF1859F7F2}"/>
              </a:ext>
            </a:extLst>
          </p:cNvPr>
          <p:cNvSpPr txBox="1">
            <a:spLocks/>
          </p:cNvSpPr>
          <p:nvPr/>
        </p:nvSpPr>
        <p:spPr>
          <a:xfrm>
            <a:off x="3033671" y="2540634"/>
            <a:ext cx="5777753" cy="196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Raleway"/>
              <a:buChar char="●"/>
            </a:pPr>
            <a:r>
              <a:rPr lang="fr-FR" b="1" dirty="0">
                <a:latin typeface="Raleway"/>
                <a:sym typeface="Raleway"/>
              </a:rPr>
              <a:t>Acquisition des informations relatives à la vitesse du vent par l’anémomètre</a:t>
            </a:r>
          </a:p>
          <a:p>
            <a:pPr>
              <a:buFont typeface="Raleway"/>
              <a:buChar char="●"/>
            </a:pPr>
            <a:r>
              <a:rPr lang="fr-FR" b="1" dirty="0">
                <a:latin typeface="Raleway"/>
                <a:sym typeface="Raleway"/>
              </a:rPr>
              <a:t>L’anémomètre génère un signal carré de fréquence comprise entre 0 Hz à 250 Hz et le bloc fonctionnel affiche en mot numérique la vitesse allant de 0 à 250.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AB7C1EF-8631-0A19-2B6A-A454A0602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425" y="1464019"/>
            <a:ext cx="5333137" cy="921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922000" y="216396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2. Analyse fonctionnelle et implémentation </a:t>
            </a:r>
            <a:endParaRPr sz="2400"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922000" y="729246"/>
            <a:ext cx="64278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 b="1" dirty="0">
                <a:latin typeface="Raleway"/>
                <a:sym typeface="Raleway"/>
              </a:rPr>
              <a:t>Présentation du système de pilote de barre franche pour voiliers</a:t>
            </a:r>
            <a:endParaRPr sz="1200" dirty="0"/>
          </a:p>
        </p:txBody>
      </p:sp>
      <p:sp>
        <p:nvSpPr>
          <p:cNvPr id="99" name="Google Shape;99;p17"/>
          <p:cNvSpPr txBox="1"/>
          <p:nvPr/>
        </p:nvSpPr>
        <p:spPr>
          <a:xfrm>
            <a:off x="6381250" y="4779100"/>
            <a:ext cx="27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102" name="Google Shape;102;p17"/>
          <p:cNvGrpSpPr/>
          <p:nvPr/>
        </p:nvGrpSpPr>
        <p:grpSpPr>
          <a:xfrm>
            <a:off x="8158154" y="225990"/>
            <a:ext cx="653270" cy="990428"/>
            <a:chOff x="6730350" y="2315900"/>
            <a:chExt cx="257700" cy="420100"/>
          </a:xfrm>
        </p:grpSpPr>
        <p:sp>
          <p:nvSpPr>
            <p:cNvPr id="103" name="Google Shape;103;p1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 descr="Une image contenant text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C20C568D-AD17-168C-5E7B-3E8791DAF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8" y="1586646"/>
            <a:ext cx="2632758" cy="2739832"/>
          </a:xfrm>
          <a:prstGeom prst="rect">
            <a:avLst/>
          </a:prstGeom>
        </p:spPr>
      </p:pic>
      <p:sp>
        <p:nvSpPr>
          <p:cNvPr id="4" name="Google Shape;97;p17">
            <a:extLst>
              <a:ext uri="{FF2B5EF4-FFF2-40B4-BE49-F238E27FC236}">
                <a16:creationId xmlns:a16="http://schemas.microsoft.com/office/drawing/2014/main" id="{26550F8A-9B12-0611-91D8-97FA0892CB3E}"/>
              </a:ext>
            </a:extLst>
          </p:cNvPr>
          <p:cNvSpPr txBox="1">
            <a:spLocks/>
          </p:cNvSpPr>
          <p:nvPr/>
        </p:nvSpPr>
        <p:spPr>
          <a:xfrm>
            <a:off x="922000" y="1117104"/>
            <a:ext cx="4552851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Raleway"/>
              <a:buChar char="●"/>
            </a:pPr>
            <a:r>
              <a:rPr lang="fr-FR" b="1" dirty="0">
                <a:latin typeface="Raleway"/>
                <a:sym typeface="Raleway"/>
              </a:rPr>
              <a:t>Présentation de la fonction vérin</a:t>
            </a:r>
            <a:endParaRPr lang="fr-FR" sz="1200" dirty="0"/>
          </a:p>
        </p:txBody>
      </p:sp>
      <p:pic>
        <p:nvPicPr>
          <p:cNvPr id="2" name="Image 1" descr="Une image contenant texte, diagramme, Parallèle, capture d’écran&#10;&#10;Description générée automatiquement">
            <a:extLst>
              <a:ext uri="{FF2B5EF4-FFF2-40B4-BE49-F238E27FC236}">
                <a16:creationId xmlns:a16="http://schemas.microsoft.com/office/drawing/2014/main" id="{0F550CA2-7A90-1698-6D14-53FDA078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461" y="1650639"/>
            <a:ext cx="3950539" cy="31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07300" y="178343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3. Réalisation et test sur la carte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381250" y="4779100"/>
            <a:ext cx="27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907300" y="615822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Bloc fonctionnel : Anémomètre</a:t>
            </a:r>
            <a:endParaRPr sz="1200" dirty="0"/>
          </a:p>
        </p:txBody>
      </p:sp>
      <p:sp>
        <p:nvSpPr>
          <p:cNvPr id="6" name="Google Shape;116;p18">
            <a:extLst>
              <a:ext uri="{FF2B5EF4-FFF2-40B4-BE49-F238E27FC236}">
                <a16:creationId xmlns:a16="http://schemas.microsoft.com/office/drawing/2014/main" id="{A583DA90-BC7B-B030-FC1E-4372F3C3F457}"/>
              </a:ext>
            </a:extLst>
          </p:cNvPr>
          <p:cNvSpPr txBox="1">
            <a:spLocks/>
          </p:cNvSpPr>
          <p:nvPr/>
        </p:nvSpPr>
        <p:spPr>
          <a:xfrm>
            <a:off x="2529652" y="1050440"/>
            <a:ext cx="5772104" cy="130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Vue externe (entrées et sorties) et blocs fonctionnels de la gestion anémomètre</a:t>
            </a:r>
          </a:p>
          <a:p>
            <a:pPr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Divisé en plusieurs blocs : la division de fréquence (50MHz à 1Hz), le comptage, la mémorisation et la gestion anémomètre</a:t>
            </a:r>
          </a:p>
          <a:p>
            <a:pPr>
              <a:buFont typeface="Raleway"/>
              <a:buChar char="●"/>
            </a:pPr>
            <a:endParaRPr lang="fr-FR" sz="1200" dirty="0"/>
          </a:p>
        </p:txBody>
      </p:sp>
      <p:pic>
        <p:nvPicPr>
          <p:cNvPr id="8" name="Image 7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1A826292-D678-8C0C-E007-8AF654B18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91"/>
          <a:stretch/>
        </p:blipFill>
        <p:spPr>
          <a:xfrm>
            <a:off x="122842" y="1088833"/>
            <a:ext cx="2406810" cy="1360367"/>
          </a:xfrm>
          <a:prstGeom prst="rect">
            <a:avLst/>
          </a:prstGeom>
        </p:spPr>
      </p:pic>
      <p:pic>
        <p:nvPicPr>
          <p:cNvPr id="10" name="Image 9" descr="Une image contenant ligne, diagramme, Tracé, Parallèle">
            <a:extLst>
              <a:ext uri="{FF2B5EF4-FFF2-40B4-BE49-F238E27FC236}">
                <a16:creationId xmlns:a16="http://schemas.microsoft.com/office/drawing/2014/main" id="{2FB62122-C48B-DC4B-8564-715826FC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2" y="2572701"/>
            <a:ext cx="7281735" cy="2113132"/>
          </a:xfrm>
          <a:prstGeom prst="rect">
            <a:avLst/>
          </a:prstGeom>
        </p:spPr>
      </p:pic>
      <p:pic>
        <p:nvPicPr>
          <p:cNvPr id="12" name="Image 11" descr="Une image contenant circuit, Appareils électroniques, Ingénierie électronique, Bleu Majorelle&#10;&#10;Description générée automatiquement">
            <a:extLst>
              <a:ext uri="{FF2B5EF4-FFF2-40B4-BE49-F238E27FC236}">
                <a16:creationId xmlns:a16="http://schemas.microsoft.com/office/drawing/2014/main" id="{94D11A39-0B3F-78EA-7D11-34169244E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797" y="2571750"/>
            <a:ext cx="1494361" cy="187378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2AC6FF3-13AE-C0D0-82E3-F059962CF745}"/>
              </a:ext>
            </a:extLst>
          </p:cNvPr>
          <p:cNvSpPr txBox="1"/>
          <p:nvPr/>
        </p:nvSpPr>
        <p:spPr>
          <a:xfrm>
            <a:off x="7460491" y="4496174"/>
            <a:ext cx="156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Raleway" pitchFamily="2" charset="0"/>
              </a:rPr>
              <a:t>Frequence</a:t>
            </a:r>
            <a:r>
              <a:rPr lang="fr-FR" b="1" dirty="0">
                <a:latin typeface="Raleway" pitchFamily="2" charset="0"/>
              </a:rPr>
              <a:t> 8 Hz et 50 Hz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22000" y="127433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3. Réalisation et test sur la carte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8249463" y="124377"/>
            <a:ext cx="629344" cy="689100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381250" y="4779100"/>
            <a:ext cx="27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922000" y="592508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Sous bloc fonctionnel : la division de fréquence </a:t>
            </a:r>
            <a:endParaRPr sz="1200" dirty="0"/>
          </a:p>
        </p:txBody>
      </p:sp>
      <p:sp>
        <p:nvSpPr>
          <p:cNvPr id="9" name="Google Shape;116;p18">
            <a:extLst>
              <a:ext uri="{FF2B5EF4-FFF2-40B4-BE49-F238E27FC236}">
                <a16:creationId xmlns:a16="http://schemas.microsoft.com/office/drawing/2014/main" id="{F0895022-6B69-CC3B-1BDC-B1EDC05A7647}"/>
              </a:ext>
            </a:extLst>
          </p:cNvPr>
          <p:cNvSpPr txBox="1">
            <a:spLocks/>
          </p:cNvSpPr>
          <p:nvPr/>
        </p:nvSpPr>
        <p:spPr>
          <a:xfrm>
            <a:off x="907300" y="4119750"/>
            <a:ext cx="6866100" cy="969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Entrées : signal horloge 50 MHz, reset et sortie : signal carré 1 Hz</a:t>
            </a:r>
          </a:p>
          <a:p>
            <a:pPr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Implémentation d’un compteur qui s’incrémente à chaque front montant d’horloge</a:t>
            </a:r>
          </a:p>
          <a:p>
            <a:pPr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Compteur = 25000000 : réinitialisation compteur et basculement de la sortie</a:t>
            </a:r>
          </a:p>
          <a:p>
            <a:pPr marL="139700" indent="0">
              <a:buNone/>
            </a:pPr>
            <a:endParaRPr lang="fr-FR" sz="1200" dirty="0"/>
          </a:p>
        </p:txBody>
      </p:sp>
      <p:pic>
        <p:nvPicPr>
          <p:cNvPr id="11" name="Image 10" descr="Une image contenant diagramme, ligne, Tracé, Parallèle&#10;&#10;Description générée automatiquement">
            <a:extLst>
              <a:ext uri="{FF2B5EF4-FFF2-40B4-BE49-F238E27FC236}">
                <a16:creationId xmlns:a16="http://schemas.microsoft.com/office/drawing/2014/main" id="{0447EBF6-B477-C0DE-8ACC-1FC3A7BE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37" y="1111404"/>
            <a:ext cx="8472458" cy="2458674"/>
          </a:xfrm>
          <a:prstGeom prst="rect">
            <a:avLst/>
          </a:prstGeom>
        </p:spPr>
      </p:pic>
      <p:pic>
        <p:nvPicPr>
          <p:cNvPr id="13" name="Image 12" descr="Une image contenant Appareils électroniques, Appareil électronique, machine, Ingénierie électronique">
            <a:extLst>
              <a:ext uri="{FF2B5EF4-FFF2-40B4-BE49-F238E27FC236}">
                <a16:creationId xmlns:a16="http://schemas.microsoft.com/office/drawing/2014/main" id="{6CB75040-59EC-737E-6B6F-C38DF8845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834" y="874767"/>
            <a:ext cx="2629261" cy="32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50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22000" y="292676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3. Réalisation et test sur la carte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381250" y="4779100"/>
            <a:ext cx="27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922000" y="805526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Sous bloc fonctionnel : le comptage</a:t>
            </a:r>
            <a:endParaRPr sz="1200" dirty="0"/>
          </a:p>
        </p:txBody>
      </p:sp>
      <p:sp>
        <p:nvSpPr>
          <p:cNvPr id="13" name="Google Shape;116;p18">
            <a:extLst>
              <a:ext uri="{FF2B5EF4-FFF2-40B4-BE49-F238E27FC236}">
                <a16:creationId xmlns:a16="http://schemas.microsoft.com/office/drawing/2014/main" id="{5BB9EA5A-05DC-7F5A-7CBD-2B0B5968AEDD}"/>
              </a:ext>
            </a:extLst>
          </p:cNvPr>
          <p:cNvSpPr txBox="1">
            <a:spLocks/>
          </p:cNvSpPr>
          <p:nvPr/>
        </p:nvSpPr>
        <p:spPr>
          <a:xfrm>
            <a:off x="922000" y="3956081"/>
            <a:ext cx="6866100" cy="109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Entrées : signal 1Hz, signal reset, signal d’entrée de l’anémomètre et sortie : count (8 bits) </a:t>
            </a:r>
          </a:p>
          <a:p>
            <a:pPr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Incrémentation d’un compteur : chaque détection de front montant de </a:t>
            </a:r>
            <a:r>
              <a:rPr lang="fr-FR" b="1" dirty="0" err="1">
                <a:latin typeface="Raleway"/>
                <a:ea typeface="Raleway"/>
                <a:cs typeface="Raleway"/>
                <a:sym typeface="Raleway"/>
              </a:rPr>
              <a:t>freq_in</a:t>
            </a: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 et le signal 1 Hz à l’état haut</a:t>
            </a:r>
            <a:endParaRPr lang="fr-FR" sz="1200" dirty="0"/>
          </a:p>
        </p:txBody>
      </p:sp>
      <p:pic>
        <p:nvPicPr>
          <p:cNvPr id="15" name="Image 14" descr="Une image contenant lign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4A2E5AB3-7EA0-562D-3C15-43F3E548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" y="1358121"/>
            <a:ext cx="8211400" cy="2382916"/>
          </a:xfrm>
          <a:prstGeom prst="rect">
            <a:avLst/>
          </a:prstGeom>
        </p:spPr>
      </p:pic>
      <p:pic>
        <p:nvPicPr>
          <p:cNvPr id="17" name="Image 16" descr="Une image contenant ligne, texte, nombre, Tracé&#10;&#10;Description générée automatiquement">
            <a:extLst>
              <a:ext uri="{FF2B5EF4-FFF2-40B4-BE49-F238E27FC236}">
                <a16:creationId xmlns:a16="http://schemas.microsoft.com/office/drawing/2014/main" id="{2E4B58E0-5E58-33F3-8D1B-BF8BFFF70D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01" r="5161"/>
          <a:stretch/>
        </p:blipFill>
        <p:spPr>
          <a:xfrm>
            <a:off x="4792361" y="1265959"/>
            <a:ext cx="4373189" cy="1380988"/>
          </a:xfrm>
          <a:prstGeom prst="rect">
            <a:avLst/>
          </a:prstGeom>
        </p:spPr>
      </p:pic>
      <p:pic>
        <p:nvPicPr>
          <p:cNvPr id="19" name="Image 18" descr="Une image contenant texte, ligne, nombre, Tracé&#10;&#10;Description générée automatiquement">
            <a:extLst>
              <a:ext uri="{FF2B5EF4-FFF2-40B4-BE49-F238E27FC236}">
                <a16:creationId xmlns:a16="http://schemas.microsoft.com/office/drawing/2014/main" id="{86005822-7938-9D56-BE96-E21D1D445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69" t="6360" r="3200"/>
          <a:stretch/>
        </p:blipFill>
        <p:spPr>
          <a:xfrm>
            <a:off x="4740197" y="2703581"/>
            <a:ext cx="4477515" cy="13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0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922000" y="292676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3. Réalisation et test sur la carte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6381250" y="4779100"/>
            <a:ext cx="278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922000" y="805526"/>
            <a:ext cx="68661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Sous bloc fonctionnel : mémoire</a:t>
            </a:r>
            <a:endParaRPr sz="1200" dirty="0"/>
          </a:p>
        </p:txBody>
      </p:sp>
      <p:pic>
        <p:nvPicPr>
          <p:cNvPr id="8" name="Image 7" descr="Une image contenant ligne, diagramme, Tracé, Parallèle&#10;&#10;Description générée automatiquement">
            <a:extLst>
              <a:ext uri="{FF2B5EF4-FFF2-40B4-BE49-F238E27FC236}">
                <a16:creationId xmlns:a16="http://schemas.microsoft.com/office/drawing/2014/main" id="{B098855E-14DA-0DB8-A6D8-2EA2C0E5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28" y="1234371"/>
            <a:ext cx="8851344" cy="2568625"/>
          </a:xfrm>
          <a:prstGeom prst="rect">
            <a:avLst/>
          </a:prstGeom>
        </p:spPr>
      </p:pic>
      <p:sp>
        <p:nvSpPr>
          <p:cNvPr id="11" name="Google Shape;116;p18">
            <a:extLst>
              <a:ext uri="{FF2B5EF4-FFF2-40B4-BE49-F238E27FC236}">
                <a16:creationId xmlns:a16="http://schemas.microsoft.com/office/drawing/2014/main" id="{38D82567-A956-125B-94EE-72B81F818DE2}"/>
              </a:ext>
            </a:extLst>
          </p:cNvPr>
          <p:cNvSpPr txBox="1">
            <a:spLocks/>
          </p:cNvSpPr>
          <p:nvPr/>
        </p:nvSpPr>
        <p:spPr>
          <a:xfrm>
            <a:off x="907300" y="4024136"/>
            <a:ext cx="6866100" cy="123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Raleway"/>
              <a:buChar char="●"/>
            </a:pPr>
            <a:r>
              <a:rPr lang="fr-FR" b="1" dirty="0">
                <a:latin typeface="Raleway"/>
                <a:ea typeface="Raleway"/>
                <a:cs typeface="Raleway"/>
                <a:sym typeface="Raleway"/>
              </a:rPr>
              <a:t>Mémorisation de la donnée après la fin de l’état haut du signal 1Hz clk_1</a:t>
            </a:r>
          </a:p>
          <a:p>
            <a:pPr marL="139700" indent="0">
              <a:buNone/>
            </a:pPr>
            <a:r>
              <a:rPr lang="fr-FR" sz="1200" b="1" dirty="0">
                <a:latin typeface="Raleway"/>
                <a:sym typeface="Raleway"/>
              </a:rPr>
              <a:t>Et actualisation de la donnée 8 bits en sortie chaque 1 seconde</a:t>
            </a:r>
          </a:p>
          <a:p>
            <a:pPr marL="139700" indent="0">
              <a:buNone/>
            </a:pPr>
            <a:endParaRPr lang="fr-FR" sz="1200" b="1" dirty="0">
              <a:latin typeface="Raleway"/>
              <a:sym typeface="Raleway"/>
            </a:endParaRPr>
          </a:p>
          <a:p>
            <a:r>
              <a:rPr lang="fr-FR" sz="1200" b="1" dirty="0">
                <a:latin typeface="Raleway"/>
                <a:sym typeface="Raleway"/>
              </a:rPr>
              <a:t>Le nombre de front montant pendant l’état haut ou bas du signal 1 Hz (demi-période) : correspond à la moitié de la valeur de </a:t>
            </a:r>
            <a:r>
              <a:rPr lang="fr-FR" sz="1200" b="1" dirty="0" err="1">
                <a:latin typeface="Raleway"/>
                <a:sym typeface="Raleway"/>
              </a:rPr>
              <a:t>data_out</a:t>
            </a:r>
            <a:r>
              <a:rPr lang="fr-FR" sz="1200" b="1" dirty="0">
                <a:latin typeface="Raleway"/>
                <a:sym typeface="Raleway"/>
              </a:rPr>
              <a:t> 8 bits.</a:t>
            </a:r>
          </a:p>
          <a:p>
            <a:pPr marL="139700" indent="0">
              <a:buNone/>
            </a:pPr>
            <a:endParaRPr lang="fr-FR" sz="1200" b="1" dirty="0">
              <a:latin typeface="Raleway"/>
              <a:sym typeface="Raleway"/>
            </a:endParaRPr>
          </a:p>
          <a:p>
            <a:endParaRPr lang="fr-FR" sz="1200" b="1" dirty="0">
              <a:latin typeface="Raleway"/>
              <a:sym typeface="Raleway"/>
            </a:endParaRPr>
          </a:p>
          <a:p>
            <a:endParaRPr lang="fr-FR" sz="1200" b="1" dirty="0">
              <a:latin typeface="Raleway"/>
              <a:sym typeface="Raleway"/>
            </a:endParaRPr>
          </a:p>
          <a:p>
            <a:pPr marL="139700" indent="0">
              <a:buNone/>
            </a:pPr>
            <a:endParaRPr lang="fr-FR" sz="1200" dirty="0"/>
          </a:p>
        </p:txBody>
      </p:sp>
      <p:pic>
        <p:nvPicPr>
          <p:cNvPr id="13" name="Image 12" descr="Une image contenant texte, ligne, Tracé, nombre">
            <a:extLst>
              <a:ext uri="{FF2B5EF4-FFF2-40B4-BE49-F238E27FC236}">
                <a16:creationId xmlns:a16="http://schemas.microsoft.com/office/drawing/2014/main" id="{A9810769-82DB-DFF6-1DEB-6DE1418979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3" r="-342" b="47202"/>
          <a:stretch/>
        </p:blipFill>
        <p:spPr>
          <a:xfrm>
            <a:off x="76702" y="2947141"/>
            <a:ext cx="7301448" cy="11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085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718</Words>
  <Application>Microsoft Office PowerPoint</Application>
  <PresentationFormat>Affichage à l'écran (16:9)</PresentationFormat>
  <Paragraphs>99</Paragraphs>
  <Slides>20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Raleway</vt:lpstr>
      <vt:lpstr>Arial</vt:lpstr>
      <vt:lpstr>Wingdings</vt:lpstr>
      <vt:lpstr>Raleway Light</vt:lpstr>
      <vt:lpstr>Times New Roman</vt:lpstr>
      <vt:lpstr>Simple Light</vt:lpstr>
      <vt:lpstr>       Mise en œuvre d’un pilote de barre franche pour voiliers RAOUI Hafsa / ROBINSON Lucky 2022 / 2023 BE Synthèse et Mise en oeuvre des systèmes</vt:lpstr>
      <vt:lpstr>Sommaire</vt:lpstr>
      <vt:lpstr>Introduction et présentation des outils </vt:lpstr>
      <vt:lpstr>2. Analyse fonctionnelle et implémentation </vt:lpstr>
      <vt:lpstr>2. Analyse fonctionnelle et implémentation </vt:lpstr>
      <vt:lpstr>3. Réalisation et test sur la carte  </vt:lpstr>
      <vt:lpstr>3. Réalisation et test sur la carte  </vt:lpstr>
      <vt:lpstr>3. Réalisation et test sur la carte  </vt:lpstr>
      <vt:lpstr>3. Réalisation et test sur la carte  </vt:lpstr>
      <vt:lpstr>3. Réalisation et test sur la carte  </vt:lpstr>
      <vt:lpstr>3. Réalisation et test sur la carte  </vt:lpstr>
      <vt:lpstr>3. Réalisation et test sur la carte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4. Conclusion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Mise en œuvre d’un pilote de barre franche pour voiliers RAOUI Hafsa / ROBINSON Lucky 2022 / 2023 BE Synthèse et Mise en oeuvre des systèmes</dc:title>
  <dc:creator>Myhaja ROBINSON</dc:creator>
  <cp:lastModifiedBy>Myhaja ROBINSON</cp:lastModifiedBy>
  <cp:revision>9</cp:revision>
  <dcterms:modified xsi:type="dcterms:W3CDTF">2023-12-18T14:05:01Z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2023-12-18T13:55:09Z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02a4e890-f005-44bf-8ede-26b63adaf31d</vt:lpwstr>
  </property>
  <property fmtid="{D5CDD505-2E9C-101B-9397-08002B2CF9AE}" pid="7" name="MSIP_Label_defa4170-0d19-0005-0004-bc88714345d2_ActionId">
    <vt:lpwstr>ceafbfd1-3379-448e-acb8-62f64f95c3bf</vt:lpwstr>
  </property>
  <property fmtid="{D5CDD505-2E9C-101B-9397-08002B2CF9AE}" pid="8" name="MSIP_Label_defa4170-0d19-0005-0004-bc88714345d2_ContentBits">
    <vt:lpwstr>0</vt:lpwstr>
  </property>
</Properties>
</file>